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sldIdLst>
    <p:sldId id="258" r:id="rId2"/>
    <p:sldId id="272" r:id="rId3"/>
    <p:sldId id="261" r:id="rId4"/>
    <p:sldId id="262" r:id="rId5"/>
    <p:sldId id="276" r:id="rId6"/>
    <p:sldId id="277" r:id="rId7"/>
    <p:sldId id="275" r:id="rId8"/>
    <p:sldId id="278" r:id="rId9"/>
    <p:sldId id="263" r:id="rId10"/>
    <p:sldId id="264" r:id="rId11"/>
    <p:sldId id="279" r:id="rId12"/>
    <p:sldId id="266" r:id="rId13"/>
    <p:sldId id="265" r:id="rId14"/>
    <p:sldId id="267" r:id="rId15"/>
    <p:sldId id="269" r:id="rId16"/>
    <p:sldId id="271" r:id="rId17"/>
    <p:sldId id="280" r:id="rId18"/>
    <p:sldId id="281" r:id="rId19"/>
    <p:sldId id="287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4" autoAdjust="0"/>
    <p:restoredTop sz="94660"/>
  </p:normalViewPr>
  <p:slideViewPr>
    <p:cSldViewPr>
      <p:cViewPr varScale="1">
        <p:scale>
          <a:sx n="88" d="100"/>
          <a:sy n="88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E94BD7-98DD-4880-AA1B-DB41174C5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3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77559 w 4917"/>
                <a:gd name="T3" fmla="*/ 0 h 1000"/>
                <a:gd name="T4" fmla="*/ 86339 w 4917"/>
                <a:gd name="T5" fmla="*/ 1788 h 1000"/>
                <a:gd name="T6" fmla="*/ 77559 w 4917"/>
                <a:gd name="T7" fmla="*/ 3571 h 1000"/>
                <a:gd name="T8" fmla="*/ 0 w 4917"/>
                <a:gd name="T9" fmla="*/ 357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999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9EAC-381B-42A8-B5FC-9AA3C6B67EE1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17E0-C3A7-4BA7-876A-B15285272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8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A243-D963-4A6E-AB3E-256A27FFA72C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EC32-ACD9-4F16-B3CA-2924C3759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7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6BA6-2AD5-4488-AD74-32BFF6A8BFFD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953D-A284-496F-817C-BDD04AF95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3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9AF8-B3A0-405A-BFBF-3F425957A9E5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084BF-9993-4547-B8EB-D1540EA41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1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F14AD-036F-4EB9-A045-AD48B7966340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9204-F1A6-49D8-BD25-53C4871DA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7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6C4F-E72E-4675-A432-98ECF2CF665B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2E1F-54B8-42EE-9D1F-829CC58B6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8C60-FF91-42D0-81A1-8EA5E310A51A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EDED-CEF0-4036-A1BA-AAE910CDB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6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2A84-6EF7-4410-B7C8-5A9A58F3C5BE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1FF5-0A5F-4B03-B868-C19BDDD2F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0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6E5A-5A13-49DC-98A0-8438678646AC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B93C-78AA-4D60-BF67-E2813C507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8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F7DF-3EC9-4E26-9520-41A5090BB7E9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A2A16-8E9A-4915-B461-CFF404FAB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6D89-00AC-47DF-8009-9D7ACBA0C68F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FABB-1EA2-4E3C-867A-A627A87F8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3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4229 w 7000"/>
                <a:gd name="T3" fmla="*/ 0 h 1000"/>
                <a:gd name="T4" fmla="*/ 4554 w 7000"/>
                <a:gd name="T5" fmla="*/ 47 h 1000"/>
                <a:gd name="T6" fmla="*/ 4229 w 7000"/>
                <a:gd name="T7" fmla="*/ 93 h 1000"/>
                <a:gd name="T8" fmla="*/ 0 w 7000"/>
                <a:gd name="T9" fmla="*/ 93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999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C194D7E-97F7-4413-83FC-D1DB9F2DE18D}" type="datetimeFigureOut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AB9AA25-7DD6-484C-8C66-06FDEFF19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1557338"/>
            <a:ext cx="7786687" cy="31575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</a:rPr>
              <a:t>Типы диаграмм в UML. </a:t>
            </a:r>
            <a:br>
              <a:rPr lang="ru-RU" b="1" smtClean="0">
                <a:solidFill>
                  <a:srgbClr val="0000CC"/>
                </a:solidFill>
              </a:rPr>
            </a:br>
            <a:r>
              <a:rPr lang="ru-RU" b="1" smtClean="0">
                <a:solidFill>
                  <a:srgbClr val="0000CC"/>
                </a:solidFill>
              </a:rPr>
              <a:t>Диаграмма вариантов использования.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>
                <a:solidFill>
                  <a:schemeClr val="tx2"/>
                </a:solidFill>
              </a:rPr>
              <a:t>UML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49250"/>
            <a:ext cx="8353425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Базовые элементы диаграммы вариантов использования</a:t>
            </a:r>
            <a:r>
              <a:rPr lang="ru-RU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447800"/>
            <a:ext cx="7696200" cy="5105400"/>
          </a:xfrm>
        </p:spPr>
        <p:txBody>
          <a:bodyPr/>
          <a:lstStyle/>
          <a:p>
            <a:pPr eaLnBrk="1" hangingPunct="1"/>
            <a:r>
              <a:rPr lang="ru-RU" sz="2000" b="1" smtClean="0"/>
              <a:t>Вариант использования</a:t>
            </a:r>
            <a:r>
              <a:rPr lang="ru-RU" sz="2000" smtClean="0"/>
              <a:t> (use case) – внешняя спецификация последовательности действий, которые система или другая сущность могут выполнять в процессе взаимодействия с актерами. 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b="1" smtClean="0"/>
              <a:t>Актер</a:t>
            </a:r>
            <a:r>
              <a:rPr lang="ru-RU" sz="2000" smtClean="0"/>
              <a:t> (actor) – согласованное множество ролей, которые играют внешние сущности по отношению к вариантам использования при взаимодействии с ними. </a:t>
            </a:r>
          </a:p>
          <a:p>
            <a:pPr eaLnBrk="1" hangingPunct="1">
              <a:buFont typeface="Wingdings" pitchFamily="2" charset="2"/>
              <a:buNone/>
            </a:pPr>
            <a:endParaRPr lang="ru-RU" sz="2000" smtClean="0"/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38290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10/23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829175"/>
            <a:ext cx="9715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48225"/>
            <a:ext cx="1143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835525"/>
            <a:ext cx="9525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49250"/>
            <a:ext cx="8353425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Базовые элементы диаграммы вариантов использования</a:t>
            </a:r>
            <a:r>
              <a:rPr lang="ru-RU" smtClean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87475"/>
            <a:ext cx="8064500" cy="5105400"/>
          </a:xfrm>
        </p:spPr>
        <p:txBody>
          <a:bodyPr/>
          <a:lstStyle/>
          <a:p>
            <a:pPr marL="269875" indent="-269875" eaLnBrk="1" hangingPunct="1">
              <a:defRPr/>
            </a:pPr>
            <a:r>
              <a:rPr lang="ru-RU" sz="2000" b="1" dirty="0" smtClean="0"/>
              <a:t>Комментарии </a:t>
            </a:r>
            <a:r>
              <a:rPr lang="ru-RU" sz="2000" dirty="0" smtClean="0"/>
              <a:t>(</a:t>
            </a:r>
            <a:r>
              <a:rPr lang="en-US" sz="2000" dirty="0" smtClean="0"/>
              <a:t>comment</a:t>
            </a:r>
            <a:r>
              <a:rPr lang="ru-RU" sz="2000" dirty="0" smtClean="0"/>
              <a:t>) </a:t>
            </a:r>
            <a:r>
              <a:rPr lang="ru-RU" sz="2000" dirty="0"/>
              <a:t>–</a:t>
            </a:r>
            <a:r>
              <a:rPr lang="ru-RU" sz="2000" dirty="0" smtClean="0"/>
              <a:t>  содержит текст в произвольном формате, который вводит пользователь-создатель модели:</a:t>
            </a:r>
          </a:p>
          <a:p>
            <a:pPr marL="358775" indent="-88900" eaLnBrk="1" hangingPunct="1">
              <a:buClr>
                <a:schemeClr val="accent1">
                  <a:lumMod val="25000"/>
                </a:schemeClr>
              </a:buClr>
              <a:buSzPct val="86000"/>
              <a:buFont typeface="Arial" panose="020B0604020202020204" pitchFamily="34" charset="0"/>
              <a:buChar char="•"/>
              <a:tabLst>
                <a:tab pos="627063" algn="l"/>
                <a:tab pos="804863" algn="l"/>
              </a:tabLst>
              <a:defRPr/>
            </a:pPr>
            <a:r>
              <a:rPr lang="ru-RU" sz="2000" dirty="0" smtClean="0"/>
              <a:t> </a:t>
            </a:r>
            <a:r>
              <a:rPr lang="ru-RU" sz="1600" dirty="0" smtClean="0"/>
              <a:t>на естественном языке, </a:t>
            </a:r>
          </a:p>
          <a:p>
            <a:pPr marL="358775" indent="-88900" eaLnBrk="1" hangingPunct="1">
              <a:buClr>
                <a:schemeClr val="accent1">
                  <a:lumMod val="25000"/>
                </a:schemeClr>
              </a:buClr>
              <a:buSzPct val="86000"/>
              <a:buFont typeface="Arial" panose="020B0604020202020204" pitchFamily="34" charset="0"/>
              <a:buChar char="•"/>
              <a:tabLst>
                <a:tab pos="627063" algn="l"/>
                <a:tab pos="804863" algn="l"/>
              </a:tabLst>
              <a:defRPr/>
            </a:pPr>
            <a:r>
              <a:rPr lang="ru-RU" sz="1600" dirty="0" smtClean="0"/>
              <a:t> на языке программирования, </a:t>
            </a:r>
          </a:p>
          <a:p>
            <a:pPr marL="358775" indent="-88900" eaLnBrk="1" hangingPunct="1">
              <a:buClr>
                <a:schemeClr val="accent1">
                  <a:lumMod val="25000"/>
                </a:schemeClr>
              </a:buClr>
              <a:buSzPct val="86000"/>
              <a:buFont typeface="Arial" panose="020B0604020202020204" pitchFamily="34" charset="0"/>
              <a:buChar char="•"/>
              <a:tabLst>
                <a:tab pos="627063" algn="l"/>
                <a:tab pos="804863" algn="l"/>
              </a:tabLst>
              <a:defRPr/>
            </a:pPr>
            <a:r>
              <a:rPr lang="ru-RU" sz="1600" dirty="0" smtClean="0"/>
              <a:t> на формальном логическом языке, например, OCL,</a:t>
            </a:r>
          </a:p>
          <a:p>
            <a:pPr marL="358775" indent="-88900" eaLnBrk="1" hangingPunct="1">
              <a:buClr>
                <a:schemeClr val="accent1">
                  <a:lumMod val="25000"/>
                </a:schemeClr>
              </a:buClr>
              <a:buSzPct val="86000"/>
              <a:buFont typeface="Arial" panose="020B0604020202020204" pitchFamily="34" charset="0"/>
              <a:buChar char="•"/>
              <a:tabLst>
                <a:tab pos="627063" algn="l"/>
                <a:tab pos="804863" algn="l"/>
              </a:tabLst>
              <a:defRPr/>
            </a:pPr>
            <a:r>
              <a:rPr lang="ru-RU" sz="1600" dirty="0" smtClean="0"/>
              <a:t> гиперссылки, </a:t>
            </a:r>
          </a:p>
          <a:p>
            <a:pPr marL="358775" indent="-88900" eaLnBrk="1" hangingPunct="1">
              <a:buClr>
                <a:schemeClr val="accent1">
                  <a:lumMod val="25000"/>
                </a:schemeClr>
              </a:buClr>
              <a:buSzPct val="86000"/>
              <a:buFont typeface="Arial" panose="020B0604020202020204" pitchFamily="34" charset="0"/>
              <a:buChar char="•"/>
              <a:tabLst>
                <a:tab pos="627063" algn="l"/>
                <a:tab pos="804863" algn="l"/>
              </a:tabLst>
              <a:defRPr/>
            </a:pPr>
            <a:r>
              <a:rPr lang="ru-RU" sz="1600" dirty="0" smtClean="0"/>
              <a:t> вложенные файлы </a:t>
            </a:r>
          </a:p>
          <a:p>
            <a:pPr marL="269875" indent="0" eaLnBrk="1" hangingPunct="1">
              <a:buClr>
                <a:schemeClr val="accent1">
                  <a:lumMod val="25000"/>
                </a:schemeClr>
              </a:buClr>
              <a:buSzPct val="86000"/>
              <a:buFont typeface="Wingdings" pitchFamily="2" charset="2"/>
              <a:buNone/>
              <a:tabLst>
                <a:tab pos="627063" algn="l"/>
                <a:tab pos="804863" algn="l"/>
              </a:tabLst>
              <a:defRPr/>
            </a:pPr>
            <a:r>
              <a:rPr lang="ru-RU" sz="1600" dirty="0" smtClean="0"/>
              <a:t>и другие артефакты, внешние по отношению к модели. </a:t>
            </a:r>
          </a:p>
          <a:p>
            <a:pPr marL="269875" indent="-269875" eaLnBrk="1" hangingPunct="1">
              <a:defRPr/>
            </a:pPr>
            <a:r>
              <a:rPr lang="ru-RU" sz="2000" dirty="0" smtClean="0"/>
              <a:t>Комментарии могут иметь стереотипы:</a:t>
            </a:r>
          </a:p>
          <a:p>
            <a:pPr marL="358775" indent="-88900" eaLnBrk="1" hangingPunct="1">
              <a:buClr>
                <a:schemeClr val="accent1">
                  <a:lumMod val="25000"/>
                </a:schemeClr>
              </a:buClr>
              <a:buSzPct val="86000"/>
              <a:buFont typeface="Arial" panose="020B0604020202020204" pitchFamily="34" charset="0"/>
              <a:buChar char="•"/>
              <a:tabLst>
                <a:tab pos="627063" algn="l"/>
                <a:tab pos="804863" algn="l"/>
              </a:tabLst>
              <a:defRPr/>
            </a:pPr>
            <a:r>
              <a:rPr lang="ru-RU" sz="1600" dirty="0" smtClean="0"/>
              <a:t> «</a:t>
            </a:r>
            <a:r>
              <a:rPr lang="ru-RU" sz="1600" i="1" dirty="0" err="1" smtClean="0"/>
              <a:t>requirement</a:t>
            </a:r>
            <a:r>
              <a:rPr lang="ru-RU" sz="1600" dirty="0" smtClean="0"/>
              <a:t>» </a:t>
            </a:r>
            <a:r>
              <a:rPr lang="ru-RU" sz="1600" dirty="0"/>
              <a:t>–</a:t>
            </a:r>
            <a:r>
              <a:rPr lang="ru-RU" sz="1600" dirty="0" smtClean="0"/>
              <a:t> описывает общее требование </a:t>
            </a:r>
            <a:br>
              <a:rPr lang="ru-RU" sz="1600" dirty="0" smtClean="0"/>
            </a:br>
            <a:r>
              <a:rPr lang="ru-RU" sz="1600" dirty="0" smtClean="0"/>
              <a:t>к системе (нефункциональное требование);</a:t>
            </a:r>
          </a:p>
          <a:p>
            <a:pPr marL="358775" indent="-88900" eaLnBrk="1" hangingPunct="1">
              <a:buClr>
                <a:schemeClr val="accent1">
                  <a:lumMod val="25000"/>
                </a:schemeClr>
              </a:buClr>
              <a:buSzPct val="86000"/>
              <a:buFont typeface="Arial" panose="020B0604020202020204" pitchFamily="34" charset="0"/>
              <a:buChar char="•"/>
              <a:tabLst>
                <a:tab pos="627063" algn="l"/>
                <a:tab pos="804863" algn="l"/>
              </a:tabLst>
              <a:defRPr/>
            </a:pPr>
            <a:r>
              <a:rPr lang="ru-RU" sz="1600" dirty="0" smtClean="0"/>
              <a:t> «</a:t>
            </a:r>
            <a:r>
              <a:rPr lang="ru-RU" sz="1600" i="1" dirty="0" err="1" smtClean="0"/>
              <a:t>responsibility</a:t>
            </a:r>
            <a:r>
              <a:rPr lang="ru-RU" sz="1600" dirty="0" smtClean="0"/>
              <a:t>» </a:t>
            </a:r>
            <a:r>
              <a:rPr lang="ru-RU" sz="1600" dirty="0"/>
              <a:t>–</a:t>
            </a:r>
            <a:r>
              <a:rPr lang="ru-RU" sz="1600" dirty="0" smtClean="0"/>
              <a:t> описывает ответственность сущности (классификатора).</a:t>
            </a:r>
          </a:p>
          <a:p>
            <a:pPr marL="541338" indent="0" eaLnBrk="1" hangingPunct="1">
              <a:buClr>
                <a:schemeClr val="accent1">
                  <a:lumMod val="25000"/>
                </a:schemeClr>
              </a:buClr>
              <a:buSzPct val="86000"/>
              <a:buFont typeface="Arial" panose="020B0604020202020204" pitchFamily="34" charset="0"/>
              <a:buChar char="•"/>
              <a:tabLst>
                <a:tab pos="627063" algn="l"/>
                <a:tab pos="804863" algn="l"/>
              </a:tabLst>
              <a:defRPr/>
            </a:pPr>
            <a:endParaRPr lang="ru-RU" sz="16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11/23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11525"/>
            <a:ext cx="23034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25" y="349250"/>
            <a:ext cx="7300913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Отношения на диаграмме вариантов использования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7696200" cy="4357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Отношение</a:t>
            </a:r>
            <a:r>
              <a:rPr lang="ru-RU" sz="2400" smtClean="0"/>
              <a:t> (relationship) – семантическая связь между отдельными элементами модели.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Виды отношений между актерами и вариантами использования: </a:t>
            </a:r>
          </a:p>
          <a:p>
            <a:pPr eaLnBrk="1" hangingPunct="1"/>
            <a:r>
              <a:rPr lang="ru-RU" sz="2000" i="1" smtClean="0"/>
              <a:t>ассоциации</a:t>
            </a:r>
            <a:r>
              <a:rPr lang="ru-RU" sz="2000" smtClean="0"/>
              <a:t> (association relationship) </a:t>
            </a:r>
          </a:p>
          <a:p>
            <a:pPr eaLnBrk="1" hangingPunct="1"/>
            <a:r>
              <a:rPr lang="ru-RU" sz="2000" i="1" smtClean="0"/>
              <a:t>включения</a:t>
            </a:r>
            <a:r>
              <a:rPr lang="ru-RU" sz="2000" smtClean="0"/>
              <a:t> (include relationship) </a:t>
            </a:r>
          </a:p>
          <a:p>
            <a:pPr eaLnBrk="1" hangingPunct="1"/>
            <a:r>
              <a:rPr lang="ru-RU" sz="2000" i="1" smtClean="0"/>
              <a:t>расширения</a:t>
            </a:r>
            <a:r>
              <a:rPr lang="ru-RU" sz="2000" smtClean="0"/>
              <a:t> (extend relationship) </a:t>
            </a:r>
          </a:p>
          <a:p>
            <a:pPr eaLnBrk="1" hangingPunct="1"/>
            <a:r>
              <a:rPr lang="ru-RU" sz="2000" i="1" smtClean="0"/>
              <a:t>обобщения</a:t>
            </a:r>
            <a:r>
              <a:rPr lang="ru-RU" sz="2000" smtClean="0"/>
              <a:t> (generalization relationship) </a:t>
            </a:r>
          </a:p>
          <a:p>
            <a:pPr eaLnBrk="1" hangingPunct="1"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12/23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04813"/>
            <a:ext cx="730091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Отношение ассоциации</a:t>
            </a: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97200"/>
            <a:ext cx="45370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13/23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187450" y="1557338"/>
            <a:ext cx="691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b="1" i="1"/>
              <a:t>Ассоциация</a:t>
            </a:r>
            <a:r>
              <a:rPr lang="ru-RU" b="1"/>
              <a:t> между действующим лицом и вариантом использования</a:t>
            </a:r>
            <a:r>
              <a:rPr lang="ru-RU"/>
              <a:t> показывает, что действующее лицо тем или иным способом взаимодействует (предоставляет исходные данные, получает результат) с вариантом использования.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751681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Отношения зависимости 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36004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14/23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827088" y="1557338"/>
            <a:ext cx="7489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b="1"/>
              <a:t>Зависимость между вариантами использования</a:t>
            </a:r>
            <a:r>
              <a:rPr lang="ru-RU"/>
              <a:t> показывает, что один вариант использования зависит от другого варианта использования.</a:t>
            </a: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1187450" y="2995613"/>
            <a:ext cx="230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Отношение включения</a:t>
            </a: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44900"/>
            <a:ext cx="311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4759325" y="2979738"/>
            <a:ext cx="230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Отношение расширения</a:t>
            </a:r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1116013" y="4986338"/>
            <a:ext cx="273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Обязательное действие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4603750" y="4868863"/>
            <a:ext cx="273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Необязательное действие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81000"/>
            <a:ext cx="7445375" cy="609600"/>
          </a:xfrm>
        </p:spPr>
        <p:txBody>
          <a:bodyPr/>
          <a:lstStyle/>
          <a:p>
            <a:pPr eaLnBrk="1" hangingPunct="1"/>
            <a:r>
              <a:rPr lang="ru-RU" smtClean="0"/>
              <a:t>Отношение обобщения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28825"/>
            <a:ext cx="54737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15/23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463" y="3357563"/>
            <a:ext cx="73453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ru-RU" i="1" dirty="0">
                <a:latin typeface="+mj-lt"/>
              </a:rPr>
              <a:t>Обобщение </a:t>
            </a:r>
            <a:r>
              <a:rPr lang="ru-RU" b="1" dirty="0">
                <a:latin typeface="+mj-lt"/>
              </a:rPr>
              <a:t>между действующими лицами </a:t>
            </a:r>
            <a:r>
              <a:rPr lang="ru-RU" dirty="0">
                <a:latin typeface="+mj-lt"/>
              </a:rPr>
              <a:t>показывает, что одно действующее лицо наследует все свойства (в частности, участие в ассоциациях) другого действующего лица.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400" y="1412875"/>
            <a:ext cx="7345363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ru-RU" sz="2000" i="1" dirty="0">
                <a:latin typeface="+mn-lt"/>
              </a:rPr>
              <a:t>Обобщение</a:t>
            </a:r>
            <a:r>
              <a:rPr lang="ru-RU" b="1" dirty="0"/>
              <a:t> между вариантами использования</a:t>
            </a:r>
            <a:r>
              <a:rPr lang="ru-RU" dirty="0"/>
              <a:t> показывает, что один вариант использования является частным случаем (подмножеством множества сценариев) другого варианта использования.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381500"/>
            <a:ext cx="26924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95763"/>
            <a:ext cx="2828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4262438"/>
            <a:ext cx="2524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89350"/>
            <a:ext cx="22479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781425"/>
            <a:ext cx="208756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924175"/>
            <a:ext cx="13477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551363"/>
            <a:ext cx="2362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820896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 диаграммы вариантов использования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16/23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12875"/>
            <a:ext cx="7029450" cy="4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820896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 диаграммы вариантов использования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17/23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56792"/>
            <a:ext cx="79057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854200"/>
            <a:ext cx="797681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8208962" cy="6096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Пример диаграммы вариантов использования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18/23	Самарский университет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2051050" y="14843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Общая часть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08" y="1370372"/>
            <a:ext cx="2852917" cy="9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820896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 диаграммы вариантов использования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18/23	Самарский университет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2051050" y="14843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Вывод справочной информации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7"/>
            <a:ext cx="3672408" cy="64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22785"/>
            <a:ext cx="33528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4" y="2996952"/>
            <a:ext cx="33147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926"/>
            <a:ext cx="2771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7755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650" y="404813"/>
            <a:ext cx="38862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Типы диаграмм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</a:t>
            </a:r>
            <a:r>
              <a:rPr lang="en-US" b="1">
                <a:solidFill>
                  <a:srgbClr val="0000CC"/>
                </a:solidFill>
              </a:rPr>
              <a:t>2</a:t>
            </a:r>
            <a:r>
              <a:rPr lang="ru-RU" b="1">
                <a:solidFill>
                  <a:srgbClr val="0000CC"/>
                </a:solidFill>
              </a:rPr>
              <a:t>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93750" y="3441700"/>
            <a:ext cx="971550" cy="611188"/>
          </a:xfrm>
          <a:prstGeom prst="rect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08175" y="3395663"/>
            <a:ext cx="900113" cy="682625"/>
          </a:xfrm>
          <a:prstGeom prst="rect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54213" y="4391025"/>
            <a:ext cx="1152525" cy="792163"/>
          </a:xfrm>
          <a:prstGeom prst="rect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24300" y="4989513"/>
            <a:ext cx="935038" cy="792162"/>
          </a:xfrm>
          <a:prstGeom prst="rect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95738" y="3395663"/>
            <a:ext cx="971550" cy="682625"/>
          </a:xfrm>
          <a:prstGeom prst="rect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29200" y="3395663"/>
            <a:ext cx="1081088" cy="682625"/>
          </a:xfrm>
          <a:prstGeom prst="rect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35688" y="4995863"/>
            <a:ext cx="1187450" cy="755650"/>
          </a:xfrm>
          <a:prstGeom prst="rect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242050" y="3446463"/>
            <a:ext cx="1209675" cy="682625"/>
          </a:xfrm>
          <a:prstGeom prst="rect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916238" y="3417888"/>
            <a:ext cx="806450" cy="669925"/>
          </a:xfrm>
          <a:prstGeom prst="rect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820896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 диаграммы вариантов использования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19/23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051050" y="14843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Режим разгадывания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5715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820896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 диаграммы вариантов использования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20/23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2051050" y="14843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Режим администрирования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2961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820896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 диаграммы вариантов использования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21/23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051050" y="1484313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Режим администрирования (1 часть)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1531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820896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 диаграммы вариантов использования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22/23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051050" y="1484313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Режим администрирования (2 часть)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205038"/>
            <a:ext cx="68675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1000"/>
            <a:ext cx="820896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 диаграммы вариантов использования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23/23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2051050" y="1484313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Режим администрирования (3 часть)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22450"/>
            <a:ext cx="5657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04813"/>
            <a:ext cx="8639176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Виды канонических диаграмм</a:t>
            </a:r>
            <a:r>
              <a:rPr lang="en-US" sz="4000" smtClean="0"/>
              <a:t> UML</a:t>
            </a:r>
            <a:r>
              <a:rPr lang="ru-RU" smtClean="0"/>
              <a:t>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27392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</a:t>
            </a:r>
            <a:r>
              <a:rPr lang="en-US" b="1">
                <a:solidFill>
                  <a:srgbClr val="0000CC"/>
                </a:solidFill>
              </a:rPr>
              <a:t>3</a:t>
            </a:r>
            <a:r>
              <a:rPr lang="ru-RU" b="1">
                <a:solidFill>
                  <a:srgbClr val="0000CC"/>
                </a:solidFill>
              </a:rPr>
              <a:t>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730091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Механизмы расширения языка </a:t>
            </a:r>
            <a:r>
              <a:rPr lang="en-US" sz="4000" smtClean="0"/>
              <a:t>UML</a:t>
            </a:r>
            <a:r>
              <a:rPr lang="ru-RU" smtClean="0"/>
              <a:t> </a:t>
            </a:r>
            <a:r>
              <a:rPr lang="en-US" smtClean="0"/>
              <a:t>(</a:t>
            </a:r>
            <a:r>
              <a:rPr lang="ru-RU" smtClean="0"/>
              <a:t>стереотипы</a:t>
            </a:r>
            <a:r>
              <a:rPr lang="en-US" smtClean="0"/>
              <a:t>)</a:t>
            </a: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52600"/>
            <a:ext cx="7696200" cy="4124325"/>
          </a:xfrm>
        </p:spPr>
        <p:txBody>
          <a:bodyPr/>
          <a:lstStyle/>
          <a:p>
            <a:pPr eaLnBrk="1" hangingPunct="1"/>
            <a:r>
              <a:rPr lang="ru-RU" sz="2000" b="1" smtClean="0"/>
              <a:t>Стереотип</a:t>
            </a:r>
            <a:r>
              <a:rPr lang="ru-RU" sz="2000" smtClean="0"/>
              <a:t> (stereotype) — новый тип элемента модели, который расширяет семантику метамодели. Стереотипы должны основываться на уже существующих и описанных в метамодели языка UML типах или классах. </a:t>
            </a:r>
            <a:endParaRPr lang="en-US" sz="2000" smtClean="0"/>
          </a:p>
          <a:p>
            <a:pPr eaLnBrk="1" hangingPunct="1"/>
            <a:endParaRPr lang="en-US" sz="200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</a:t>
            </a:r>
            <a:r>
              <a:rPr lang="en-US" b="1">
                <a:solidFill>
                  <a:srgbClr val="0000CC"/>
                </a:solidFill>
              </a:rPr>
              <a:t>4/</a:t>
            </a:r>
            <a:r>
              <a:rPr lang="ru-RU" b="1">
                <a:solidFill>
                  <a:srgbClr val="0000CC"/>
                </a:solidFill>
              </a:rPr>
              <a:t>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pic>
        <p:nvPicPr>
          <p:cNvPr id="614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00388"/>
            <a:ext cx="71596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730091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Механизмы расширения языка </a:t>
            </a:r>
            <a:r>
              <a:rPr lang="en-US" sz="4000" smtClean="0"/>
              <a:t>UML</a:t>
            </a:r>
            <a:r>
              <a:rPr lang="ru-RU" smtClean="0"/>
              <a:t> </a:t>
            </a:r>
            <a:r>
              <a:rPr lang="en-US" smtClean="0"/>
              <a:t>(</a:t>
            </a:r>
            <a:r>
              <a:rPr lang="ru-RU" smtClean="0"/>
              <a:t>стереотипы</a:t>
            </a:r>
            <a:r>
              <a:rPr lang="en-US" smtClean="0"/>
              <a:t>)</a:t>
            </a:r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52600"/>
            <a:ext cx="7696200" cy="4124325"/>
          </a:xfrm>
        </p:spPr>
        <p:txBody>
          <a:bodyPr/>
          <a:lstStyle/>
          <a:p>
            <a:pPr eaLnBrk="1" hangingPunct="1"/>
            <a:r>
              <a:rPr lang="ru-RU" sz="2000" smtClean="0"/>
              <a:t>Использование стереотипов</a:t>
            </a:r>
            <a:endParaRPr lang="en-US" sz="20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5</a:t>
            </a:r>
            <a:r>
              <a:rPr lang="en-US" b="1">
                <a:solidFill>
                  <a:srgbClr val="0000CC"/>
                </a:solidFill>
              </a:rPr>
              <a:t>/</a:t>
            </a:r>
            <a:r>
              <a:rPr lang="ru-RU" b="1">
                <a:solidFill>
                  <a:srgbClr val="0000CC"/>
                </a:solidFill>
              </a:rPr>
              <a:t>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33600"/>
            <a:ext cx="6932613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730091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Механизмы расширения языка </a:t>
            </a:r>
            <a:r>
              <a:rPr lang="en-US" sz="4000" smtClean="0"/>
              <a:t>UML</a:t>
            </a:r>
            <a:r>
              <a:rPr lang="ru-RU" smtClean="0"/>
              <a:t> </a:t>
            </a:r>
            <a:r>
              <a:rPr lang="en-US" smtClean="0"/>
              <a:t>(</a:t>
            </a:r>
            <a:r>
              <a:rPr lang="ru-RU" smtClean="0"/>
              <a:t>стереотипы</a:t>
            </a:r>
            <a:r>
              <a:rPr lang="en-US" smtClean="0"/>
              <a:t>)</a:t>
            </a: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52600"/>
            <a:ext cx="7696200" cy="4124325"/>
          </a:xfrm>
        </p:spPr>
        <p:txBody>
          <a:bodyPr/>
          <a:lstStyle/>
          <a:p>
            <a:pPr eaLnBrk="1" hangingPunct="1"/>
            <a:r>
              <a:rPr lang="ru-RU" sz="2000" smtClean="0"/>
              <a:t>Примеры стереотипов</a:t>
            </a:r>
            <a:endParaRPr lang="en-US" sz="20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6308725"/>
            <a:ext cx="835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	6</a:t>
            </a:r>
            <a:r>
              <a:rPr lang="en-US" b="1">
                <a:solidFill>
                  <a:srgbClr val="0000CC"/>
                </a:solidFill>
              </a:rPr>
              <a:t>/</a:t>
            </a:r>
            <a:r>
              <a:rPr lang="ru-RU" b="1">
                <a:solidFill>
                  <a:srgbClr val="0000CC"/>
                </a:solidFill>
              </a:rPr>
              <a:t>23			СГАУ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403475"/>
            <a:ext cx="51689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4932363" y="3789363"/>
            <a:ext cx="230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Графический 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1555750" y="3694113"/>
            <a:ext cx="230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Текстовый</a:t>
            </a: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65625"/>
            <a:ext cx="489585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730091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Механизмы расширения языка </a:t>
            </a:r>
            <a:r>
              <a:rPr lang="en-US" sz="4000" smtClean="0"/>
              <a:t>UML</a:t>
            </a:r>
            <a:r>
              <a:rPr lang="ru-RU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52600"/>
            <a:ext cx="7696200" cy="41243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Помеченное</a:t>
            </a:r>
            <a:r>
              <a:rPr lang="ru-RU" sz="2000" dirty="0" smtClean="0"/>
              <a:t> </a:t>
            </a:r>
            <a:r>
              <a:rPr lang="ru-RU" sz="2000" b="1" dirty="0" smtClean="0"/>
              <a:t>значение</a:t>
            </a:r>
            <a:r>
              <a:rPr lang="ru-RU" sz="2000" dirty="0" smtClean="0"/>
              <a:t> (</a:t>
            </a:r>
            <a:r>
              <a:rPr lang="ru-RU" sz="2000" dirty="0" err="1" smtClean="0"/>
              <a:t>tagged</a:t>
            </a:r>
            <a:r>
              <a:rPr lang="ru-RU" sz="2000" dirty="0" smtClean="0"/>
              <a:t> </a:t>
            </a:r>
            <a:r>
              <a:rPr lang="ru-RU" sz="2000" dirty="0" err="1" smtClean="0"/>
              <a:t>value</a:t>
            </a:r>
            <a:r>
              <a:rPr lang="ru-RU" sz="2000" dirty="0" smtClean="0"/>
              <a:t>) </a:t>
            </a:r>
            <a:r>
              <a:rPr lang="ru-RU" sz="2000" dirty="0"/>
              <a:t>–</a:t>
            </a:r>
            <a:r>
              <a:rPr lang="ru-RU" sz="2000" dirty="0" smtClean="0"/>
              <a:t> явное определение свойства как пары «имя – значение», это свойство, добавляемое к внутреннему представлению модели. </a:t>
            </a:r>
          </a:p>
          <a:p>
            <a:pPr eaLnBrk="1" hangingPunct="1">
              <a:defRPr/>
            </a:pPr>
            <a:r>
              <a:rPr lang="ru-RU" sz="2000" dirty="0" smtClean="0"/>
              <a:t>В помеченном значении само имя называют тегом (</a:t>
            </a:r>
            <a:r>
              <a:rPr lang="ru-RU" sz="2000" dirty="0" err="1" smtClean="0"/>
              <a:t>tag</a:t>
            </a:r>
            <a:r>
              <a:rPr lang="ru-RU" sz="2000" dirty="0" smtClean="0"/>
              <a:t>). </a:t>
            </a:r>
            <a:endParaRPr lang="en-US" sz="20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i="1" dirty="0" smtClean="0"/>
              <a:t>{тег = значение}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000" i="1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7</a:t>
            </a:r>
            <a:r>
              <a:rPr lang="en-US" b="1">
                <a:solidFill>
                  <a:srgbClr val="0000CC"/>
                </a:solidFill>
              </a:rPr>
              <a:t>/</a:t>
            </a:r>
            <a:r>
              <a:rPr lang="ru-RU" b="1">
                <a:solidFill>
                  <a:srgbClr val="0000CC"/>
                </a:solidFill>
              </a:rPr>
              <a:t>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4130675"/>
            <a:ext cx="3457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130675"/>
            <a:ext cx="3228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7300912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Механизмы расширения языка </a:t>
            </a:r>
            <a:r>
              <a:rPr lang="en-US" sz="4000" smtClean="0"/>
              <a:t>UML</a:t>
            </a:r>
            <a:r>
              <a:rPr lang="ru-RU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52600"/>
            <a:ext cx="7696200" cy="4124325"/>
          </a:xfrm>
        </p:spPr>
        <p:txBody>
          <a:bodyPr/>
          <a:lstStyle/>
          <a:p>
            <a:pPr eaLnBrk="1" hangingPunct="1"/>
            <a:r>
              <a:rPr lang="ru-RU" sz="2000" b="1" smtClean="0"/>
              <a:t>Ограничение</a:t>
            </a:r>
            <a:r>
              <a:rPr lang="ru-RU" sz="2000" smtClean="0"/>
              <a:t> (constraint) – некоторое логическое условие, ограничивающее семантику выбранного элемента модели. Это может быть неформальный текст на естественном языке, логическое выражение языка программирования, поддерживаемого инструментом или выражение на некотором другом формальном языке. </a:t>
            </a:r>
          </a:p>
          <a:p>
            <a:pPr eaLnBrk="1" hangingPunct="1"/>
            <a:r>
              <a:rPr lang="ru-RU" sz="2000" smtClean="0"/>
              <a:t>Ограничение может относиться к отдельному элементу или к совокупности элементов модели.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8</a:t>
            </a:r>
            <a:r>
              <a:rPr lang="en-US" b="1">
                <a:solidFill>
                  <a:srgbClr val="0000CC"/>
                </a:solidFill>
              </a:rPr>
              <a:t>/</a:t>
            </a:r>
            <a:r>
              <a:rPr lang="ru-RU" b="1">
                <a:solidFill>
                  <a:srgbClr val="0000CC"/>
                </a:solidFill>
              </a:rPr>
              <a:t>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595813"/>
            <a:ext cx="2984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4652963"/>
            <a:ext cx="4000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81000"/>
            <a:ext cx="8569325" cy="609600"/>
          </a:xfrm>
        </p:spPr>
        <p:txBody>
          <a:bodyPr/>
          <a:lstStyle/>
          <a:p>
            <a:pPr eaLnBrk="1" hangingPunct="1"/>
            <a:r>
              <a:rPr lang="ru-RU" sz="4000" smtClean="0"/>
              <a:t>Диаграмма вариантов использования</a:t>
            </a:r>
            <a:r>
              <a:rPr lang="ru-RU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84313"/>
            <a:ext cx="7696200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Диаграмма вариантов использования</a:t>
            </a:r>
            <a:r>
              <a:rPr lang="ru-RU" sz="2000" smtClean="0"/>
              <a:t> (use case diagram) – диаграмма, на которой изображаются отношения между актерами и вариантами использования. 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Цели создания диаграммы вариантов использования 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Определить общие границы и контекст моделируемой предметной области на начальных этапах проектирования системы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Сформулировать общие требования к функциональному поведению проектируемой системы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Разработать исходную концептуальную модель системы для ее последующей детализации в форме логических и физических моделей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Подготовить исходную документацию для взаимодействия разработчиков системы с ее заказчиками и пользователями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288" y="6308725"/>
            <a:ext cx="83518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Программная инженерия	9/23	Самарский университет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2430</TotalTime>
  <Words>633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Скругленный</vt:lpstr>
      <vt:lpstr>Типы диаграмм в UML.  Диаграмма вариантов использования.</vt:lpstr>
      <vt:lpstr>Презентация PowerPoint</vt:lpstr>
      <vt:lpstr>Виды канонических диаграмм UML </vt:lpstr>
      <vt:lpstr>Механизмы расширения языка UML (стереотипы)</vt:lpstr>
      <vt:lpstr>Механизмы расширения языка UML (стереотипы)</vt:lpstr>
      <vt:lpstr>Механизмы расширения языка UML (стереотипы)</vt:lpstr>
      <vt:lpstr>Механизмы расширения языка UML </vt:lpstr>
      <vt:lpstr>Механизмы расширения языка UML </vt:lpstr>
      <vt:lpstr>Диаграмма вариантов использования </vt:lpstr>
      <vt:lpstr>Базовые элементы диаграммы вариантов использования </vt:lpstr>
      <vt:lpstr>Базовые элементы диаграммы вариантов использования </vt:lpstr>
      <vt:lpstr>Отношения на диаграмме вариантов использования</vt:lpstr>
      <vt:lpstr>Отношение ассоциации</vt:lpstr>
      <vt:lpstr>Отношения зависимости </vt:lpstr>
      <vt:lpstr>Отношение обобщения</vt:lpstr>
      <vt:lpstr>Пример диаграммы вариантов использования</vt:lpstr>
      <vt:lpstr>Пример диаграммы вариантов использования</vt:lpstr>
      <vt:lpstr>Пример диаграммы вариантов использования</vt:lpstr>
      <vt:lpstr>Пример диаграммы вариантов использования</vt:lpstr>
      <vt:lpstr>Пример диаграммы вариантов использования</vt:lpstr>
      <vt:lpstr>Пример диаграммы вариантов использования</vt:lpstr>
      <vt:lpstr>Пример диаграммы вариантов использования</vt:lpstr>
      <vt:lpstr>Пример диаграммы вариантов использования</vt:lpstr>
      <vt:lpstr>Пример диаграммы вариантов использования</vt:lpstr>
    </vt:vector>
  </TitlesOfParts>
  <Company>UML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Леоненков</dc:creator>
  <cp:lastModifiedBy>Лариса</cp:lastModifiedBy>
  <cp:revision>134</cp:revision>
  <dcterms:created xsi:type="dcterms:W3CDTF">2008-05-05T17:02:32Z</dcterms:created>
  <dcterms:modified xsi:type="dcterms:W3CDTF">2026-03-19T03:45:58Z</dcterms:modified>
</cp:coreProperties>
</file>